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65" r:id="rId6"/>
    <p:sldId id="266" r:id="rId7"/>
    <p:sldId id="258" r:id="rId8"/>
    <p:sldId id="262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C84B"/>
    <a:srgbClr val="0404F6"/>
    <a:srgbClr val="D72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ilip%20Grabowski\Documents\PostDoc\Africa%20Rising%20Malawi\Table%20of%20SI%20indicators%20Malawi2016_22Jun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466268056024911"/>
          <c:y val="0.17926721997588138"/>
          <c:w val="0.49497705430996641"/>
          <c:h val="0.73396041711002336"/>
        </c:manualLayout>
      </c:layout>
      <c:radarChart>
        <c:radarStyle val="marker"/>
        <c:varyColors val="0"/>
        <c:ser>
          <c:idx val="0"/>
          <c:order val="0"/>
          <c:tx>
            <c:strRef>
              <c:f>'Gol-Radar'!$I$1</c:f>
              <c:strCache>
                <c:ptCount val="1"/>
                <c:pt idx="0">
                  <c:v>Mz0</c:v>
                </c:pt>
              </c:strCache>
            </c:strRef>
          </c:tx>
          <c:spPr>
            <a:ln w="44450" cap="rnd">
              <a:solidFill>
                <a:srgbClr val="32C84B"/>
              </a:solidFill>
              <a:round/>
            </a:ln>
            <a:effectLst/>
          </c:spPr>
          <c:marker>
            <c:symbol val="none"/>
          </c:marker>
          <c:cat>
            <c:strRef>
              <c:f>'Gol-Radar'!$H$2:$H$13</c:f>
              <c:strCache>
                <c:ptCount val="12"/>
                <c:pt idx="0">
                  <c:v>Maize yield 
(max 5000 kg/ha)</c:v>
                </c:pt>
                <c:pt idx="1">
                  <c:v>Maize residue production 
(max 10,000 kg/ha)</c:v>
                </c:pt>
                <c:pt idx="2">
                  <c:v>Maize yield stability 
(max 1.6)</c:v>
                </c:pt>
                <c:pt idx="3">
                  <c:v>Legume residue production 
(max 10,000 kg/ha)</c:v>
                </c:pt>
                <c:pt idx="4">
                  <c:v>Legume yield 
(max 860 kg/ha)</c:v>
                </c:pt>
                <c:pt idx="5">
                  <c:v>Gross margin per ha 
(max $800)</c:v>
                </c:pt>
                <c:pt idx="6">
                  <c:v>Months of soil cover 
(max 12)</c:v>
                </c:pt>
                <c:pt idx="7">
                  <c:v>Soil carbon % change over 25yrs 
(min = -12%, max = +12%)</c:v>
                </c:pt>
                <c:pt idx="8">
                  <c:v>Soil N % change over 25 years 
(min = -15%, max = +15%)</c:v>
                </c:pt>
                <c:pt idx="9">
                  <c:v>Probability of 100% needs met 
(max = 100%)</c:v>
                </c:pt>
                <c:pt idx="10">
                  <c:v>Probability of 200% needs met
(max = 100%)</c:v>
                </c:pt>
                <c:pt idx="11">
                  <c:v>% females prefering 
(max = 100%)</c:v>
                </c:pt>
              </c:strCache>
            </c:strRef>
          </c:cat>
          <c:val>
            <c:numRef>
              <c:f>'Gol-Radar'!$I$2:$I$13</c:f>
              <c:numCache>
                <c:formatCode>0.000</c:formatCode>
                <c:ptCount val="12"/>
                <c:pt idx="0">
                  <c:v>9.7320927062031354E-2</c:v>
                </c:pt>
                <c:pt idx="1">
                  <c:v>0.2127</c:v>
                </c:pt>
                <c:pt idx="2">
                  <c:v>3.7499999999999999E-2</c:v>
                </c:pt>
                <c:pt idx="3">
                  <c:v>0</c:v>
                </c:pt>
                <c:pt idx="4">
                  <c:v>0</c:v>
                </c:pt>
                <c:pt idx="5">
                  <c:v>7.9965985003408319E-2</c:v>
                </c:pt>
                <c:pt idx="6">
                  <c:v>0.41666666666666669</c:v>
                </c:pt>
                <c:pt idx="7">
                  <c:v>9.1379054535028079E-2</c:v>
                </c:pt>
                <c:pt idx="8">
                  <c:v>0.18947551233067059</c:v>
                </c:pt>
                <c:pt idx="9">
                  <c:v>0</c:v>
                </c:pt>
                <c:pt idx="10">
                  <c:v>0</c:v>
                </c:pt>
                <c:pt idx="1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BF-40FD-8F64-5E9074A03A10}"/>
            </c:ext>
          </c:extLst>
        </c:ser>
        <c:ser>
          <c:idx val="1"/>
          <c:order val="1"/>
          <c:tx>
            <c:strRef>
              <c:f>'Gol-Radar'!$J$1</c:f>
              <c:strCache>
                <c:ptCount val="1"/>
                <c:pt idx="0">
                  <c:v>MzNPK</c:v>
                </c:pt>
              </c:strCache>
            </c:strRef>
          </c:tx>
          <c:spPr>
            <a:ln w="44450" cap="rnd">
              <a:solidFill>
                <a:srgbClr val="0404F6"/>
              </a:solidFill>
              <a:round/>
            </a:ln>
            <a:effectLst/>
          </c:spPr>
          <c:marker>
            <c:symbol val="none"/>
          </c:marker>
          <c:cat>
            <c:strRef>
              <c:f>'Gol-Radar'!$H$2:$H$13</c:f>
              <c:strCache>
                <c:ptCount val="12"/>
                <c:pt idx="0">
                  <c:v>Maize yield 
(max 5000 kg/ha)</c:v>
                </c:pt>
                <c:pt idx="1">
                  <c:v>Maize residue production 
(max 10,000 kg/ha)</c:v>
                </c:pt>
                <c:pt idx="2">
                  <c:v>Maize yield stability 
(max 1.6)</c:v>
                </c:pt>
                <c:pt idx="3">
                  <c:v>Legume residue production 
(max 10,000 kg/ha)</c:v>
                </c:pt>
                <c:pt idx="4">
                  <c:v>Legume yield 
(max 860 kg/ha)</c:v>
                </c:pt>
                <c:pt idx="5">
                  <c:v>Gross margin per ha 
(max $800)</c:v>
                </c:pt>
                <c:pt idx="6">
                  <c:v>Months of soil cover 
(max 12)</c:v>
                </c:pt>
                <c:pt idx="7">
                  <c:v>Soil carbon % change over 25yrs 
(min = -12%, max = +12%)</c:v>
                </c:pt>
                <c:pt idx="8">
                  <c:v>Soil N % change over 25 years 
(min = -15%, max = +15%)</c:v>
                </c:pt>
                <c:pt idx="9">
                  <c:v>Probability of 100% needs met 
(max = 100%)</c:v>
                </c:pt>
                <c:pt idx="10">
                  <c:v>Probability of 200% needs met
(max = 100%)</c:v>
                </c:pt>
                <c:pt idx="11">
                  <c:v>% females prefering 
(max = 100%)</c:v>
                </c:pt>
              </c:strCache>
            </c:strRef>
          </c:cat>
          <c:val>
            <c:numRef>
              <c:f>'Gol-Radar'!$J$2:$J$13</c:f>
              <c:numCache>
                <c:formatCode>0.000</c:formatCode>
                <c:ptCount val="12"/>
                <c:pt idx="0">
                  <c:v>0.71687402862985683</c:v>
                </c:pt>
                <c:pt idx="1">
                  <c:v>0.82169999999999999</c:v>
                </c:pt>
                <c:pt idx="2">
                  <c:v>0.8125</c:v>
                </c:pt>
                <c:pt idx="3">
                  <c:v>0</c:v>
                </c:pt>
                <c:pt idx="4">
                  <c:v>0</c:v>
                </c:pt>
                <c:pt idx="5">
                  <c:v>0.63824115541922299</c:v>
                </c:pt>
                <c:pt idx="6">
                  <c:v>0.41666666666666669</c:v>
                </c:pt>
                <c:pt idx="7">
                  <c:v>0.44149395833021149</c:v>
                </c:pt>
                <c:pt idx="8">
                  <c:v>0.50925154963456387</c:v>
                </c:pt>
                <c:pt idx="9">
                  <c:v>0.92310000000000003</c:v>
                </c:pt>
                <c:pt idx="10">
                  <c:v>0.84619999999999995</c:v>
                </c:pt>
                <c:pt idx="1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BF-40FD-8F64-5E9074A03A10}"/>
            </c:ext>
          </c:extLst>
        </c:ser>
        <c:ser>
          <c:idx val="2"/>
          <c:order val="2"/>
          <c:tx>
            <c:strRef>
              <c:f>'Gol-Radar'!$K$1</c:f>
              <c:strCache>
                <c:ptCount val="1"/>
                <c:pt idx="0">
                  <c:v>PP-Mz</c:v>
                </c:pt>
              </c:strCache>
            </c:strRef>
          </c:tx>
          <c:spPr>
            <a:ln w="444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'Gol-Radar'!$H$2:$H$13</c:f>
              <c:strCache>
                <c:ptCount val="12"/>
                <c:pt idx="0">
                  <c:v>Maize yield 
(max 5000 kg/ha)</c:v>
                </c:pt>
                <c:pt idx="1">
                  <c:v>Maize residue production 
(max 10,000 kg/ha)</c:v>
                </c:pt>
                <c:pt idx="2">
                  <c:v>Maize yield stability 
(max 1.6)</c:v>
                </c:pt>
                <c:pt idx="3">
                  <c:v>Legume residue production 
(max 10,000 kg/ha)</c:v>
                </c:pt>
                <c:pt idx="4">
                  <c:v>Legume yield 
(max 860 kg/ha)</c:v>
                </c:pt>
                <c:pt idx="5">
                  <c:v>Gross margin per ha 
(max $800)</c:v>
                </c:pt>
                <c:pt idx="6">
                  <c:v>Months of soil cover 
(max 12)</c:v>
                </c:pt>
                <c:pt idx="7">
                  <c:v>Soil carbon % change over 25yrs 
(min = -12%, max = +12%)</c:v>
                </c:pt>
                <c:pt idx="8">
                  <c:v>Soil N % change over 25 years 
(min = -15%, max = +15%)</c:v>
                </c:pt>
                <c:pt idx="9">
                  <c:v>Probability of 100% needs met 
(max = 100%)</c:v>
                </c:pt>
                <c:pt idx="10">
                  <c:v>Probability of 200% needs met
(max = 100%)</c:v>
                </c:pt>
                <c:pt idx="11">
                  <c:v>% females prefering 
(max = 100%)</c:v>
                </c:pt>
              </c:strCache>
            </c:strRef>
          </c:cat>
          <c:val>
            <c:numRef>
              <c:f>'Gol-Radar'!$K$2:$K$13</c:f>
              <c:numCache>
                <c:formatCode>0.000</c:formatCode>
                <c:ptCount val="12"/>
                <c:pt idx="0">
                  <c:v>0.61918909338786643</c:v>
                </c:pt>
                <c:pt idx="1">
                  <c:v>0.82174999999999998</c:v>
                </c:pt>
                <c:pt idx="2">
                  <c:v>0.54374999999999996</c:v>
                </c:pt>
                <c:pt idx="3">
                  <c:v>0.28549999999999998</c:v>
                </c:pt>
                <c:pt idx="4">
                  <c:v>0.37906976744186044</c:v>
                </c:pt>
                <c:pt idx="5">
                  <c:v>0.62380668951354878</c:v>
                </c:pt>
                <c:pt idx="6">
                  <c:v>0.75</c:v>
                </c:pt>
                <c:pt idx="7">
                  <c:v>0.61245408194198414</c:v>
                </c:pt>
                <c:pt idx="8">
                  <c:v>0.6674350885707353</c:v>
                </c:pt>
                <c:pt idx="9">
                  <c:v>0.84619999999999995</c:v>
                </c:pt>
                <c:pt idx="10">
                  <c:v>0.42309999999999998</c:v>
                </c:pt>
                <c:pt idx="11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BF-40FD-8F64-5E9074A03A10}"/>
            </c:ext>
          </c:extLst>
        </c:ser>
        <c:ser>
          <c:idx val="3"/>
          <c:order val="3"/>
          <c:tx>
            <c:strRef>
              <c:f>'Gol-Radar'!$L$1</c:f>
              <c:strCache>
                <c:ptCount val="1"/>
                <c:pt idx="0">
                  <c:v>Gnt-PP rotate MZ</c:v>
                </c:pt>
              </c:strCache>
            </c:strRef>
          </c:tx>
          <c:spPr>
            <a:ln w="44450" cap="rnd">
              <a:solidFill>
                <a:srgbClr val="D729C2"/>
              </a:solidFill>
              <a:round/>
            </a:ln>
            <a:effectLst/>
          </c:spPr>
          <c:marker>
            <c:symbol val="none"/>
          </c:marker>
          <c:cat>
            <c:strRef>
              <c:f>'Gol-Radar'!$H$2:$H$13</c:f>
              <c:strCache>
                <c:ptCount val="12"/>
                <c:pt idx="0">
                  <c:v>Maize yield 
(max 5000 kg/ha)</c:v>
                </c:pt>
                <c:pt idx="1">
                  <c:v>Maize residue production 
(max 10,000 kg/ha)</c:v>
                </c:pt>
                <c:pt idx="2">
                  <c:v>Maize yield stability 
(max 1.6)</c:v>
                </c:pt>
                <c:pt idx="3">
                  <c:v>Legume residue production 
(max 10,000 kg/ha)</c:v>
                </c:pt>
                <c:pt idx="4">
                  <c:v>Legume yield 
(max 860 kg/ha)</c:v>
                </c:pt>
                <c:pt idx="5">
                  <c:v>Gross margin per ha 
(max $800)</c:v>
                </c:pt>
                <c:pt idx="6">
                  <c:v>Months of soil cover 
(max 12)</c:v>
                </c:pt>
                <c:pt idx="7">
                  <c:v>Soil carbon % change over 25yrs 
(min = -12%, max = +12%)</c:v>
                </c:pt>
                <c:pt idx="8">
                  <c:v>Soil N % change over 25 years 
(min = -15%, max = +15%)</c:v>
                </c:pt>
                <c:pt idx="9">
                  <c:v>Probability of 100% needs met 
(max = 100%)</c:v>
                </c:pt>
                <c:pt idx="10">
                  <c:v>Probability of 200% needs met
(max = 100%)</c:v>
                </c:pt>
                <c:pt idx="11">
                  <c:v>% females prefering 
(max = 100%)</c:v>
                </c:pt>
              </c:strCache>
            </c:strRef>
          </c:cat>
          <c:val>
            <c:numRef>
              <c:f>'Gol-Radar'!$L$2:$L$13</c:f>
              <c:numCache>
                <c:formatCode>0.000</c:formatCode>
                <c:ptCount val="12"/>
                <c:pt idx="0">
                  <c:v>0.32404316031359826</c:v>
                </c:pt>
                <c:pt idx="1">
                  <c:v>0.40144999999999997</c:v>
                </c:pt>
                <c:pt idx="2">
                  <c:v>0.78125</c:v>
                </c:pt>
                <c:pt idx="3">
                  <c:v>0.31453000000000003</c:v>
                </c:pt>
                <c:pt idx="4">
                  <c:v>0.92593023255813944</c:v>
                </c:pt>
                <c:pt idx="5">
                  <c:v>0.74170293279195021</c:v>
                </c:pt>
                <c:pt idx="6">
                  <c:v>0.75</c:v>
                </c:pt>
                <c:pt idx="7">
                  <c:v>0.59822229499989754</c:v>
                </c:pt>
                <c:pt idx="8">
                  <c:v>0.65341988962927366</c:v>
                </c:pt>
                <c:pt idx="9">
                  <c:v>0.92310000000000003</c:v>
                </c:pt>
                <c:pt idx="10">
                  <c:v>0.57689999999999997</c:v>
                </c:pt>
                <c:pt idx="1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BF-40FD-8F64-5E9074A03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739936"/>
        <c:axId val="427742888"/>
      </c:radarChart>
      <c:catAx>
        <c:axId val="427739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742888"/>
        <c:crosses val="autoZero"/>
        <c:auto val="1"/>
        <c:lblAlgn val="ctr"/>
        <c:lblOffset val="100"/>
        <c:noMultiLvlLbl val="0"/>
      </c:catAx>
      <c:valAx>
        <c:axId val="4277428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crossAx val="42773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840754117345841"/>
          <c:y val="5.5855855855855854E-2"/>
          <c:w val="0.47609216394447723"/>
          <c:h val="4.56480102149393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19276-1771-4244-AF31-550479AA2740}" type="doc">
      <dgm:prSet loTypeId="urn:microsoft.com/office/officeart/2005/8/layout/matrix1" loCatId="matrix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3DF5357-B683-43A4-AD19-B45087A41C4C}">
      <dgm:prSet phldrT="[Text]"/>
      <dgm:spPr/>
      <dgm:t>
        <a:bodyPr/>
        <a:lstStyle/>
        <a:p>
          <a:r>
            <a:rPr lang="en-US" dirty="0"/>
            <a:t>Productivity</a:t>
          </a:r>
        </a:p>
      </dgm:t>
    </dgm:pt>
    <dgm:pt modelId="{FE20301F-66A3-4B6D-ABBE-875C7FF3253B}" type="parTrans" cxnId="{D05668F9-E188-4FAF-88C5-FBF67F2D0344}">
      <dgm:prSet/>
      <dgm:spPr/>
      <dgm:t>
        <a:bodyPr/>
        <a:lstStyle/>
        <a:p>
          <a:endParaRPr lang="en-US"/>
        </a:p>
      </dgm:t>
    </dgm:pt>
    <dgm:pt modelId="{3D793457-424B-47AE-BA85-FF6AE61A3904}" type="sibTrans" cxnId="{D05668F9-E188-4FAF-88C5-FBF67F2D0344}">
      <dgm:prSet/>
      <dgm:spPr/>
      <dgm:t>
        <a:bodyPr/>
        <a:lstStyle/>
        <a:p>
          <a:endParaRPr lang="en-US"/>
        </a:p>
      </dgm:t>
    </dgm:pt>
    <dgm:pt modelId="{D12C431F-8D79-437D-A5F0-045C723D618A}">
      <dgm:prSet phldrT="[Text]"/>
      <dgm:spPr/>
      <dgm:t>
        <a:bodyPr/>
        <a:lstStyle/>
        <a:p>
          <a:r>
            <a:rPr lang="en-US" dirty="0"/>
            <a:t>Social</a:t>
          </a:r>
        </a:p>
      </dgm:t>
    </dgm:pt>
    <dgm:pt modelId="{655A5DC3-AE21-4A1C-B600-03DEBA824A95}" type="parTrans" cxnId="{D7C29DE1-45DF-475A-ADFE-33B2823DE15B}">
      <dgm:prSet/>
      <dgm:spPr/>
      <dgm:t>
        <a:bodyPr/>
        <a:lstStyle/>
        <a:p>
          <a:endParaRPr lang="en-US"/>
        </a:p>
      </dgm:t>
    </dgm:pt>
    <dgm:pt modelId="{5EEFFF37-5D26-4776-B9A8-8B1CABDF05AE}" type="sibTrans" cxnId="{D7C29DE1-45DF-475A-ADFE-33B2823DE15B}">
      <dgm:prSet/>
      <dgm:spPr/>
      <dgm:t>
        <a:bodyPr/>
        <a:lstStyle/>
        <a:p>
          <a:endParaRPr lang="en-US"/>
        </a:p>
      </dgm:t>
    </dgm:pt>
    <dgm:pt modelId="{483227EB-11E9-4C3F-8DE4-6EDC95CD8396}">
      <dgm:prSet phldrT="[Text]"/>
      <dgm:spPr/>
      <dgm:t>
        <a:bodyPr/>
        <a:lstStyle/>
        <a:p>
          <a:r>
            <a:rPr lang="en-US" dirty="0"/>
            <a:t>Economic</a:t>
          </a:r>
        </a:p>
      </dgm:t>
    </dgm:pt>
    <dgm:pt modelId="{CB9886D2-397B-4051-80F6-72725815F2C4}" type="parTrans" cxnId="{222554EA-5F0E-4726-8449-DD8119CC584B}">
      <dgm:prSet/>
      <dgm:spPr/>
      <dgm:t>
        <a:bodyPr/>
        <a:lstStyle/>
        <a:p>
          <a:endParaRPr lang="en-US"/>
        </a:p>
      </dgm:t>
    </dgm:pt>
    <dgm:pt modelId="{45064AE6-3A62-451C-8091-AEF2F20AE017}" type="sibTrans" cxnId="{222554EA-5F0E-4726-8449-DD8119CC584B}">
      <dgm:prSet/>
      <dgm:spPr/>
      <dgm:t>
        <a:bodyPr/>
        <a:lstStyle/>
        <a:p>
          <a:endParaRPr lang="en-US"/>
        </a:p>
      </dgm:t>
    </dgm:pt>
    <dgm:pt modelId="{B5C42D6B-C5F9-4618-BE34-5A3D7C6515DE}">
      <dgm:prSet phldrT="[Text]"/>
      <dgm:spPr/>
      <dgm:t>
        <a:bodyPr/>
        <a:lstStyle/>
        <a:p>
          <a:r>
            <a:rPr lang="en-US" dirty="0"/>
            <a:t>Human condition</a:t>
          </a:r>
        </a:p>
      </dgm:t>
    </dgm:pt>
    <dgm:pt modelId="{C6BABFC3-1F85-44E2-A7BA-AEAD18CE3B0C}" type="parTrans" cxnId="{91A1EA22-C06E-47FC-AB8C-0EEB0EC9B411}">
      <dgm:prSet/>
      <dgm:spPr/>
      <dgm:t>
        <a:bodyPr/>
        <a:lstStyle/>
        <a:p>
          <a:endParaRPr lang="en-US"/>
        </a:p>
      </dgm:t>
    </dgm:pt>
    <dgm:pt modelId="{19A64C64-64F8-4621-8266-ABF4147FC6C3}" type="sibTrans" cxnId="{91A1EA22-C06E-47FC-AB8C-0EEB0EC9B411}">
      <dgm:prSet/>
      <dgm:spPr/>
      <dgm:t>
        <a:bodyPr/>
        <a:lstStyle/>
        <a:p>
          <a:endParaRPr lang="en-US"/>
        </a:p>
      </dgm:t>
    </dgm:pt>
    <dgm:pt modelId="{900BD607-A52D-49EA-961A-EBD2BFD25B1E}">
      <dgm:prSet phldrT="[Text]"/>
      <dgm:spPr/>
      <dgm:t>
        <a:bodyPr/>
        <a:lstStyle/>
        <a:p>
          <a:r>
            <a:rPr lang="en-US" dirty="0"/>
            <a:t>Environment</a:t>
          </a:r>
        </a:p>
      </dgm:t>
    </dgm:pt>
    <dgm:pt modelId="{54ECA7F5-97F6-4FD1-B6A9-F01D5491A217}" type="parTrans" cxnId="{764207EC-B2DC-42C9-8DEA-5B543F13D505}">
      <dgm:prSet/>
      <dgm:spPr/>
      <dgm:t>
        <a:bodyPr/>
        <a:lstStyle/>
        <a:p>
          <a:endParaRPr lang="en-US"/>
        </a:p>
      </dgm:t>
    </dgm:pt>
    <dgm:pt modelId="{08A5D4BF-1622-477F-B9DF-B33B782763D0}" type="sibTrans" cxnId="{764207EC-B2DC-42C9-8DEA-5B543F13D505}">
      <dgm:prSet/>
      <dgm:spPr/>
      <dgm:t>
        <a:bodyPr/>
        <a:lstStyle/>
        <a:p>
          <a:endParaRPr lang="en-US"/>
        </a:p>
      </dgm:t>
    </dgm:pt>
    <dgm:pt modelId="{45818C16-A643-4FEA-8F15-1C7E84A5CC15}" type="pres">
      <dgm:prSet presAssocID="{DA419276-1771-4244-AF31-550479AA274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529509-8CE5-4054-8099-E8E2FEBE1724}" type="pres">
      <dgm:prSet presAssocID="{DA419276-1771-4244-AF31-550479AA2740}" presName="matrix" presStyleCnt="0"/>
      <dgm:spPr/>
    </dgm:pt>
    <dgm:pt modelId="{0C65471A-786B-4F4A-9A1A-0241A4CB6645}" type="pres">
      <dgm:prSet presAssocID="{DA419276-1771-4244-AF31-550479AA2740}" presName="tile1" presStyleLbl="node1" presStyleIdx="0" presStyleCnt="4"/>
      <dgm:spPr/>
    </dgm:pt>
    <dgm:pt modelId="{D63532BB-E2B8-4120-A111-93C7CBCF6A31}" type="pres">
      <dgm:prSet presAssocID="{DA419276-1771-4244-AF31-550479AA274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0C0CD96-7C03-4E10-AFD9-A63AC2C6A2A0}" type="pres">
      <dgm:prSet presAssocID="{DA419276-1771-4244-AF31-550479AA2740}" presName="tile2" presStyleLbl="node1" presStyleIdx="1" presStyleCnt="4"/>
      <dgm:spPr/>
    </dgm:pt>
    <dgm:pt modelId="{5EEE185F-4647-4B86-A736-72C3854C9C96}" type="pres">
      <dgm:prSet presAssocID="{DA419276-1771-4244-AF31-550479AA274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DBC952A-1E0F-451E-B030-270E927064EB}" type="pres">
      <dgm:prSet presAssocID="{DA419276-1771-4244-AF31-550479AA2740}" presName="tile3" presStyleLbl="node1" presStyleIdx="2" presStyleCnt="4"/>
      <dgm:spPr/>
    </dgm:pt>
    <dgm:pt modelId="{02A612D4-3C16-445E-B977-0A3163F48707}" type="pres">
      <dgm:prSet presAssocID="{DA419276-1771-4244-AF31-550479AA274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8D1C5C6-682E-41E7-A5B2-05AD1C5386FF}" type="pres">
      <dgm:prSet presAssocID="{DA419276-1771-4244-AF31-550479AA2740}" presName="tile4" presStyleLbl="node1" presStyleIdx="3" presStyleCnt="4"/>
      <dgm:spPr/>
    </dgm:pt>
    <dgm:pt modelId="{0D6265CF-A278-4D96-984E-1F62CABE4BEA}" type="pres">
      <dgm:prSet presAssocID="{DA419276-1771-4244-AF31-550479AA274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19F6376-9EF1-4B39-94EA-28B212C3C608}" type="pres">
      <dgm:prSet presAssocID="{DA419276-1771-4244-AF31-550479AA2740}" presName="centerTile" presStyleLbl="fgShp" presStyleIdx="0" presStyleCnt="1" custScaleX="128545" custScaleY="168273">
        <dgm:presLayoutVars>
          <dgm:chMax val="0"/>
          <dgm:chPref val="0"/>
        </dgm:presLayoutVars>
      </dgm:prSet>
      <dgm:spPr/>
    </dgm:pt>
  </dgm:ptLst>
  <dgm:cxnLst>
    <dgm:cxn modelId="{5C7B1748-F8C2-4E8D-A434-EA322F31CC18}" type="presOf" srcId="{D12C431F-8D79-437D-A5F0-045C723D618A}" destId="{D63532BB-E2B8-4120-A111-93C7CBCF6A31}" srcOrd="1" destOrd="0" presId="urn:microsoft.com/office/officeart/2005/8/layout/matrix1"/>
    <dgm:cxn modelId="{3D34E6C1-0DB7-4353-A330-1DB691235346}" type="presOf" srcId="{483227EB-11E9-4C3F-8DE4-6EDC95CD8396}" destId="{50C0CD96-7C03-4E10-AFD9-A63AC2C6A2A0}" srcOrd="0" destOrd="0" presId="urn:microsoft.com/office/officeart/2005/8/layout/matrix1"/>
    <dgm:cxn modelId="{222554EA-5F0E-4726-8449-DD8119CC584B}" srcId="{33DF5357-B683-43A4-AD19-B45087A41C4C}" destId="{483227EB-11E9-4C3F-8DE4-6EDC95CD8396}" srcOrd="1" destOrd="0" parTransId="{CB9886D2-397B-4051-80F6-72725815F2C4}" sibTransId="{45064AE6-3A62-451C-8091-AEF2F20AE017}"/>
    <dgm:cxn modelId="{EC75AAAB-7491-4C13-B073-646F42580340}" type="presOf" srcId="{D12C431F-8D79-437D-A5F0-045C723D618A}" destId="{0C65471A-786B-4F4A-9A1A-0241A4CB6645}" srcOrd="0" destOrd="0" presId="urn:microsoft.com/office/officeart/2005/8/layout/matrix1"/>
    <dgm:cxn modelId="{55A2D69D-34B2-4654-A8B5-7BEE1ABBD1D0}" type="presOf" srcId="{33DF5357-B683-43A4-AD19-B45087A41C4C}" destId="{119F6376-9EF1-4B39-94EA-28B212C3C608}" srcOrd="0" destOrd="0" presId="urn:microsoft.com/office/officeart/2005/8/layout/matrix1"/>
    <dgm:cxn modelId="{764207EC-B2DC-42C9-8DEA-5B543F13D505}" srcId="{33DF5357-B683-43A4-AD19-B45087A41C4C}" destId="{900BD607-A52D-49EA-961A-EBD2BFD25B1E}" srcOrd="3" destOrd="0" parTransId="{54ECA7F5-97F6-4FD1-B6A9-F01D5491A217}" sibTransId="{08A5D4BF-1622-477F-B9DF-B33B782763D0}"/>
    <dgm:cxn modelId="{30F3A6AA-95C9-44F7-985B-4C6FA9517CB7}" type="presOf" srcId="{B5C42D6B-C5F9-4618-BE34-5A3D7C6515DE}" destId="{02A612D4-3C16-445E-B977-0A3163F48707}" srcOrd="1" destOrd="0" presId="urn:microsoft.com/office/officeart/2005/8/layout/matrix1"/>
    <dgm:cxn modelId="{D05668F9-E188-4FAF-88C5-FBF67F2D0344}" srcId="{DA419276-1771-4244-AF31-550479AA2740}" destId="{33DF5357-B683-43A4-AD19-B45087A41C4C}" srcOrd="0" destOrd="0" parTransId="{FE20301F-66A3-4B6D-ABBE-875C7FF3253B}" sibTransId="{3D793457-424B-47AE-BA85-FF6AE61A3904}"/>
    <dgm:cxn modelId="{F3F356A7-6AA8-4BBD-85C6-A5986965E411}" type="presOf" srcId="{483227EB-11E9-4C3F-8DE4-6EDC95CD8396}" destId="{5EEE185F-4647-4B86-A736-72C3854C9C96}" srcOrd="1" destOrd="0" presId="urn:microsoft.com/office/officeart/2005/8/layout/matrix1"/>
    <dgm:cxn modelId="{91A1EA22-C06E-47FC-AB8C-0EEB0EC9B411}" srcId="{33DF5357-B683-43A4-AD19-B45087A41C4C}" destId="{B5C42D6B-C5F9-4618-BE34-5A3D7C6515DE}" srcOrd="2" destOrd="0" parTransId="{C6BABFC3-1F85-44E2-A7BA-AEAD18CE3B0C}" sibTransId="{19A64C64-64F8-4621-8266-ABF4147FC6C3}"/>
    <dgm:cxn modelId="{D7C29DE1-45DF-475A-ADFE-33B2823DE15B}" srcId="{33DF5357-B683-43A4-AD19-B45087A41C4C}" destId="{D12C431F-8D79-437D-A5F0-045C723D618A}" srcOrd="0" destOrd="0" parTransId="{655A5DC3-AE21-4A1C-B600-03DEBA824A95}" sibTransId="{5EEFFF37-5D26-4776-B9A8-8B1CABDF05AE}"/>
    <dgm:cxn modelId="{FE982797-69AB-47F0-A456-334EA76036DA}" type="presOf" srcId="{900BD607-A52D-49EA-961A-EBD2BFD25B1E}" destId="{0D6265CF-A278-4D96-984E-1F62CABE4BEA}" srcOrd="1" destOrd="0" presId="urn:microsoft.com/office/officeart/2005/8/layout/matrix1"/>
    <dgm:cxn modelId="{DFE52D95-333B-423A-B776-8C941C3E144F}" type="presOf" srcId="{B5C42D6B-C5F9-4618-BE34-5A3D7C6515DE}" destId="{ADBC952A-1E0F-451E-B030-270E927064EB}" srcOrd="0" destOrd="0" presId="urn:microsoft.com/office/officeart/2005/8/layout/matrix1"/>
    <dgm:cxn modelId="{90B717FD-0EF5-4F9F-B5B1-4F17E7A34B62}" type="presOf" srcId="{900BD607-A52D-49EA-961A-EBD2BFD25B1E}" destId="{38D1C5C6-682E-41E7-A5B2-05AD1C5386FF}" srcOrd="0" destOrd="0" presId="urn:microsoft.com/office/officeart/2005/8/layout/matrix1"/>
    <dgm:cxn modelId="{A03F44CE-E064-4177-9BCF-DBB9DC77F803}" type="presOf" srcId="{DA419276-1771-4244-AF31-550479AA2740}" destId="{45818C16-A643-4FEA-8F15-1C7E84A5CC15}" srcOrd="0" destOrd="0" presId="urn:microsoft.com/office/officeart/2005/8/layout/matrix1"/>
    <dgm:cxn modelId="{C188185A-EB86-4AA0-9623-B00CDD8B334A}" type="presParOf" srcId="{45818C16-A643-4FEA-8F15-1C7E84A5CC15}" destId="{9B529509-8CE5-4054-8099-E8E2FEBE1724}" srcOrd="0" destOrd="0" presId="urn:microsoft.com/office/officeart/2005/8/layout/matrix1"/>
    <dgm:cxn modelId="{E5D6864B-0B3D-4F7B-B5B7-26152031EE6C}" type="presParOf" srcId="{9B529509-8CE5-4054-8099-E8E2FEBE1724}" destId="{0C65471A-786B-4F4A-9A1A-0241A4CB6645}" srcOrd="0" destOrd="0" presId="urn:microsoft.com/office/officeart/2005/8/layout/matrix1"/>
    <dgm:cxn modelId="{3C1187AF-C233-455D-9706-B14F2F57E3BA}" type="presParOf" srcId="{9B529509-8CE5-4054-8099-E8E2FEBE1724}" destId="{D63532BB-E2B8-4120-A111-93C7CBCF6A31}" srcOrd="1" destOrd="0" presId="urn:microsoft.com/office/officeart/2005/8/layout/matrix1"/>
    <dgm:cxn modelId="{D429A8A4-AC1C-4DAA-831C-AFF90018060E}" type="presParOf" srcId="{9B529509-8CE5-4054-8099-E8E2FEBE1724}" destId="{50C0CD96-7C03-4E10-AFD9-A63AC2C6A2A0}" srcOrd="2" destOrd="0" presId="urn:microsoft.com/office/officeart/2005/8/layout/matrix1"/>
    <dgm:cxn modelId="{BA677099-8321-47B5-AF0A-67E41EF8CC6C}" type="presParOf" srcId="{9B529509-8CE5-4054-8099-E8E2FEBE1724}" destId="{5EEE185F-4647-4B86-A736-72C3854C9C96}" srcOrd="3" destOrd="0" presId="urn:microsoft.com/office/officeart/2005/8/layout/matrix1"/>
    <dgm:cxn modelId="{C83EA726-A6DC-4183-93A9-E12A8350AC55}" type="presParOf" srcId="{9B529509-8CE5-4054-8099-E8E2FEBE1724}" destId="{ADBC952A-1E0F-451E-B030-270E927064EB}" srcOrd="4" destOrd="0" presId="urn:microsoft.com/office/officeart/2005/8/layout/matrix1"/>
    <dgm:cxn modelId="{E3B9FD04-1AF2-42D1-A98E-C7D3CBCC6679}" type="presParOf" srcId="{9B529509-8CE5-4054-8099-E8E2FEBE1724}" destId="{02A612D4-3C16-445E-B977-0A3163F48707}" srcOrd="5" destOrd="0" presId="urn:microsoft.com/office/officeart/2005/8/layout/matrix1"/>
    <dgm:cxn modelId="{BACFF40B-D688-475D-A116-68CC95E6C458}" type="presParOf" srcId="{9B529509-8CE5-4054-8099-E8E2FEBE1724}" destId="{38D1C5C6-682E-41E7-A5B2-05AD1C5386FF}" srcOrd="6" destOrd="0" presId="urn:microsoft.com/office/officeart/2005/8/layout/matrix1"/>
    <dgm:cxn modelId="{1DD4CFD0-05B3-43E7-9BC5-E75BC8B81902}" type="presParOf" srcId="{9B529509-8CE5-4054-8099-E8E2FEBE1724}" destId="{0D6265CF-A278-4D96-984E-1F62CABE4BEA}" srcOrd="7" destOrd="0" presId="urn:microsoft.com/office/officeart/2005/8/layout/matrix1"/>
    <dgm:cxn modelId="{AED32110-F644-4253-A3D1-F1EE6BC62E81}" type="presParOf" srcId="{45818C16-A643-4FEA-8F15-1C7E84A5CC15}" destId="{119F6376-9EF1-4B39-94EA-28B212C3C60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5471A-786B-4F4A-9A1A-0241A4CB6645}">
      <dsp:nvSpPr>
        <dsp:cNvPr id="0" name=""/>
        <dsp:cNvSpPr/>
      </dsp:nvSpPr>
      <dsp:spPr>
        <a:xfrm rot="16200000">
          <a:off x="1541065" y="-1541065"/>
          <a:ext cx="2175669" cy="5257800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Social</a:t>
          </a:r>
        </a:p>
      </dsp:txBody>
      <dsp:txXfrm rot="5400000">
        <a:off x="0" y="0"/>
        <a:ext cx="5257800" cy="1631751"/>
      </dsp:txXfrm>
    </dsp:sp>
    <dsp:sp modelId="{50C0CD96-7C03-4E10-AFD9-A63AC2C6A2A0}">
      <dsp:nvSpPr>
        <dsp:cNvPr id="0" name=""/>
        <dsp:cNvSpPr/>
      </dsp:nvSpPr>
      <dsp:spPr>
        <a:xfrm>
          <a:off x="5257800" y="0"/>
          <a:ext cx="5257800" cy="2175669"/>
        </a:xfrm>
        <a:prstGeom prst="round1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Economic</a:t>
          </a:r>
        </a:p>
      </dsp:txBody>
      <dsp:txXfrm>
        <a:off x="5257800" y="0"/>
        <a:ext cx="5257800" cy="1631751"/>
      </dsp:txXfrm>
    </dsp:sp>
    <dsp:sp modelId="{ADBC952A-1E0F-451E-B030-270E927064EB}">
      <dsp:nvSpPr>
        <dsp:cNvPr id="0" name=""/>
        <dsp:cNvSpPr/>
      </dsp:nvSpPr>
      <dsp:spPr>
        <a:xfrm rot="10800000">
          <a:off x="0" y="2175669"/>
          <a:ext cx="5257800" cy="2175669"/>
        </a:xfrm>
        <a:prstGeom prst="round1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Human condition</a:t>
          </a:r>
        </a:p>
      </dsp:txBody>
      <dsp:txXfrm rot="10800000">
        <a:off x="0" y="2719586"/>
        <a:ext cx="5257800" cy="1631751"/>
      </dsp:txXfrm>
    </dsp:sp>
    <dsp:sp modelId="{38D1C5C6-682E-41E7-A5B2-05AD1C5386FF}">
      <dsp:nvSpPr>
        <dsp:cNvPr id="0" name=""/>
        <dsp:cNvSpPr/>
      </dsp:nvSpPr>
      <dsp:spPr>
        <a:xfrm rot="5400000">
          <a:off x="6798865" y="634603"/>
          <a:ext cx="2175669" cy="5257800"/>
        </a:xfrm>
        <a:prstGeom prst="round1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Environment</a:t>
          </a:r>
        </a:p>
      </dsp:txBody>
      <dsp:txXfrm rot="-5400000">
        <a:off x="5257800" y="2719586"/>
        <a:ext cx="5257800" cy="1631751"/>
      </dsp:txXfrm>
    </dsp:sp>
    <dsp:sp modelId="{119F6376-9EF1-4B39-94EA-28B212C3C608}">
      <dsp:nvSpPr>
        <dsp:cNvPr id="0" name=""/>
        <dsp:cNvSpPr/>
      </dsp:nvSpPr>
      <dsp:spPr>
        <a:xfrm>
          <a:off x="3230208" y="1260403"/>
          <a:ext cx="4055183" cy="1830531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Productivity</a:t>
          </a:r>
        </a:p>
      </dsp:txBody>
      <dsp:txXfrm>
        <a:off x="3319567" y="1349762"/>
        <a:ext cx="3876465" cy="1651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2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9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2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2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9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3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7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1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57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8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5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751ED-24FD-448E-9224-99AA39DF5926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541B2-1C5D-4C01-BD02-CD79E0C39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6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87"/>
          <a:stretch/>
        </p:blipFill>
        <p:spPr>
          <a:xfrm>
            <a:off x="0" y="1"/>
            <a:ext cx="12192000" cy="44355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785" y="122830"/>
            <a:ext cx="11796215" cy="1512243"/>
          </a:xfrm>
        </p:spPr>
        <p:txBody>
          <a:bodyPr>
            <a:normAutofit/>
          </a:bodyPr>
          <a:lstStyle/>
          <a:p>
            <a:r>
              <a:rPr lang="en-US" sz="4800" dirty="0"/>
              <a:t>Sustainable intensification indicators’ role in feeding the future: experiences from Malawi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45" y="4557932"/>
            <a:ext cx="12037255" cy="2300068"/>
          </a:xfrm>
        </p:spPr>
        <p:txBody>
          <a:bodyPr>
            <a:normAutofit fontScale="92500"/>
          </a:bodyPr>
          <a:lstStyle/>
          <a:p>
            <a:r>
              <a:rPr lang="en-US" dirty="0"/>
              <a:t>Sieglinde Snapp</a:t>
            </a:r>
            <a:r>
              <a:rPr lang="en-US" baseline="30000" dirty="0"/>
              <a:t>1,2</a:t>
            </a:r>
            <a:r>
              <a:rPr lang="en-US" dirty="0"/>
              <a:t>, Philip Grabowski</a:t>
            </a:r>
            <a:r>
              <a:rPr lang="en-US" baseline="30000" dirty="0"/>
              <a:t>1</a:t>
            </a:r>
            <a:r>
              <a:rPr lang="en-US" dirty="0"/>
              <a:t>, Regis Chikowo</a:t>
            </a:r>
            <a:r>
              <a:rPr lang="en-US" baseline="30000" dirty="0"/>
              <a:t>1,3, </a:t>
            </a:r>
            <a:r>
              <a:rPr lang="en-US" dirty="0"/>
              <a:t>Erin Anders</a:t>
            </a:r>
            <a:r>
              <a:rPr lang="en-US" baseline="30000" dirty="0"/>
              <a:t>1</a:t>
            </a:r>
            <a:r>
              <a:rPr lang="en-US" dirty="0"/>
              <a:t> and </a:t>
            </a:r>
            <a:r>
              <a:rPr lang="en-US" dirty="0" err="1"/>
              <a:t>Mateete</a:t>
            </a:r>
            <a:r>
              <a:rPr lang="en-US" dirty="0"/>
              <a:t> Bekunda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Contact: snapp@msu.edu</a:t>
            </a:r>
          </a:p>
          <a:p>
            <a:r>
              <a:rPr lang="en-US" baseline="30000" dirty="0"/>
              <a:t>1</a:t>
            </a:r>
            <a:r>
              <a:rPr lang="en-US" dirty="0"/>
              <a:t>Plant Soil and Microbial Sciences Department, Michigan State University, East Lansing, Michigan - USA</a:t>
            </a:r>
          </a:p>
          <a:p>
            <a:r>
              <a:rPr lang="en-US" baseline="30000" dirty="0"/>
              <a:t>2</a:t>
            </a:r>
            <a:r>
              <a:rPr lang="en-US" dirty="0"/>
              <a:t> International Institute of Tropical Agriculture (IITA), Arusha – Tanzania</a:t>
            </a:r>
          </a:p>
          <a:p>
            <a:r>
              <a:rPr lang="en-US" baseline="30000" dirty="0"/>
              <a:t>3</a:t>
            </a:r>
            <a:r>
              <a:rPr lang="en-US" dirty="0"/>
              <a:t>Department of Crop Science, University of Zimbabwe, Harare – Zimbabwe</a:t>
            </a:r>
          </a:p>
        </p:txBody>
      </p:sp>
    </p:spTree>
    <p:extLst>
      <p:ext uri="{BB962C8B-B14F-4D97-AF65-F5344CB8AC3E}">
        <p14:creationId xmlns:p14="http://schemas.microsoft.com/office/powerpoint/2010/main" val="2813024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SI indicator framework facilitated holistic analysis of legume systems and the identification of important data gaps</a:t>
            </a:r>
          </a:p>
          <a:p>
            <a:r>
              <a:rPr lang="en-US" dirty="0"/>
              <a:t>A transdisciplinary approach (interdisciplinary research collaboratively engaging with farmers) is needed to develop and assess management practices for sustainable intensification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022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25" y="516401"/>
            <a:ext cx="3436375" cy="2059418"/>
          </a:xfrm>
        </p:spPr>
        <p:txBody>
          <a:bodyPr/>
          <a:lstStyle/>
          <a:p>
            <a:r>
              <a:rPr lang="en-US" dirty="0"/>
              <a:t>What is sustainability?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050" y="4891536"/>
            <a:ext cx="4128654" cy="1273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Lopez-</a:t>
            </a:r>
            <a:r>
              <a:rPr lang="en-US" sz="1800" dirty="0" err="1"/>
              <a:t>Ridaura</a:t>
            </a:r>
            <a:r>
              <a:rPr lang="en-US" sz="1800" dirty="0"/>
              <a:t> et al 2005 Multiscale methodological framework to derive criteria and indicators for sustainability evaluation of peasant NRM systems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704" y="260101"/>
            <a:ext cx="6840660" cy="627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7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sustainable intensification?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8237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023" y="189319"/>
            <a:ext cx="10515600" cy="132556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023" y="1771650"/>
            <a:ext cx="2965174" cy="435133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Objective: </a:t>
            </a:r>
            <a:r>
              <a:rPr lang="en-US" dirty="0"/>
              <a:t>evaluate SI indicator framework and its application to agricultural development through a Malawi case study.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26824" y="364173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u="sng" dirty="0"/>
              <a:t>SI Framework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635142" y="1078468"/>
            <a:ext cx="0" cy="53985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C:\Users\Mark\Dropbox\Pub Tradeoffs\mwZf6M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266" y="5000295"/>
            <a:ext cx="1831952" cy="127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Mark\Dropbox\Pub Tradeoffs\Household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266" y="3277552"/>
            <a:ext cx="1831952" cy="121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Mark\Dropbox\Pub Tradeoffs\landscape-photography-pics-wallpaper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834" y="1771650"/>
            <a:ext cx="1794384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799024" y="468115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Field/Animal Herd Scale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0266" y="2999601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Farm/Household Scale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99024" y="1475601"/>
            <a:ext cx="227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Landscape/Administrative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22748"/>
              </p:ext>
            </p:extLst>
          </p:nvPr>
        </p:nvGraphicFramePr>
        <p:xfrm>
          <a:off x="3691542" y="792141"/>
          <a:ext cx="5631986" cy="52773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59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5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891">
                <a:tc>
                  <a:txBody>
                    <a:bodyPr/>
                    <a:lstStyle/>
                    <a:p>
                      <a:pPr lvl="1"/>
                      <a:r>
                        <a:rPr lang="en-US" b="1" dirty="0"/>
                        <a:t>DOMAIN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b="1" dirty="0"/>
                        <a:t>SELECT</a:t>
                      </a:r>
                      <a:r>
                        <a:rPr lang="en-US" b="1" baseline="0" dirty="0"/>
                        <a:t> </a:t>
                      </a:r>
                      <a:r>
                        <a:rPr lang="en-US" b="1" dirty="0"/>
                        <a:t>INDICATORS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6346">
                <a:tc>
                  <a:txBody>
                    <a:bodyPr/>
                    <a:lstStyle/>
                    <a:p>
                      <a:pPr lvl="1" algn="l"/>
                      <a:endParaRPr lang="en-US" dirty="0"/>
                    </a:p>
                    <a:p>
                      <a:pPr lvl="1" algn="l"/>
                      <a:r>
                        <a:rPr lang="en-US" dirty="0"/>
                        <a:t>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Yield </a:t>
                      </a:r>
                    </a:p>
                    <a:p>
                      <a:r>
                        <a:rPr lang="en-US" dirty="0"/>
                        <a:t>Residue production</a:t>
                      </a:r>
                    </a:p>
                    <a:p>
                      <a:r>
                        <a:rPr lang="en-US" dirty="0"/>
                        <a:t>Yield variability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1711">
                <a:tc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Economic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Profitability (gross margins)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Labor availability</a:t>
                      </a:r>
                    </a:p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Land availability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302">
                <a:tc>
                  <a:txBody>
                    <a:bodyPr/>
                    <a:lstStyle/>
                    <a:p>
                      <a:pPr lvl="1" algn="l"/>
                      <a:r>
                        <a:rPr lang="en-US" dirty="0"/>
                        <a:t>Environmental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Months soil</a:t>
                      </a:r>
                      <a:r>
                        <a:rPr lang="en-US" baseline="0" dirty="0"/>
                        <a:t> cover</a:t>
                      </a:r>
                      <a:endParaRPr lang="en-US" dirty="0"/>
                    </a:p>
                    <a:p>
                      <a:r>
                        <a:rPr lang="en-US" dirty="0"/>
                        <a:t>Nutrient balances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8740">
                <a:tc>
                  <a:txBody>
                    <a:bodyPr/>
                    <a:lstStyle/>
                    <a:p>
                      <a:pPr lvl="1" algn="l"/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Human Condition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Nutrition</a:t>
                      </a:r>
                      <a:endParaRPr lang="en-US" baseline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en-US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Food Security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6289">
                <a:tc>
                  <a:txBody>
                    <a:bodyPr/>
                    <a:lstStyle/>
                    <a:p>
                      <a:pPr lvl="1" algn="l"/>
                      <a:r>
                        <a:rPr lang="en-US" dirty="0"/>
                        <a:t>Social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Gender e</a:t>
                      </a:r>
                      <a:r>
                        <a:rPr lang="en-US" dirty="0"/>
                        <a:t>quity</a:t>
                      </a:r>
                      <a:endParaRPr lang="en-US" baseline="0" dirty="0"/>
                    </a:p>
                    <a:p>
                      <a:r>
                        <a:rPr lang="en-US" dirty="0"/>
                        <a:t>Social conflict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900266" y="1078468"/>
            <a:ext cx="1831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SCALE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9575776" y="2999601"/>
            <a:ext cx="2464904" cy="347739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1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722" y="0"/>
            <a:ext cx="10515600" cy="736979"/>
          </a:xfrm>
        </p:spPr>
        <p:txBody>
          <a:bodyPr/>
          <a:lstStyle/>
          <a:p>
            <a:r>
              <a:rPr lang="en-US" dirty="0"/>
              <a:t>Productivity domain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701722" y="567816"/>
          <a:ext cx="10515600" cy="6316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03804442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79110958"/>
                    </a:ext>
                  </a:extLst>
                </a:gridCol>
                <a:gridCol w="1265830">
                  <a:extLst>
                    <a:ext uri="{9D8B030D-6E8A-4147-A177-3AD203B41FA5}">
                      <a16:colId xmlns:a16="http://schemas.microsoft.com/office/drawing/2014/main" val="3996960801"/>
                    </a:ext>
                  </a:extLst>
                </a:gridCol>
                <a:gridCol w="1473958">
                  <a:extLst>
                    <a:ext uri="{9D8B030D-6E8A-4147-A177-3AD203B41FA5}">
                      <a16:colId xmlns:a16="http://schemas.microsoft.com/office/drawing/2014/main" val="791655220"/>
                    </a:ext>
                  </a:extLst>
                </a:gridCol>
                <a:gridCol w="2518012">
                  <a:extLst>
                    <a:ext uri="{9D8B030D-6E8A-4147-A177-3AD203B41FA5}">
                      <a16:colId xmlns:a16="http://schemas.microsoft.com/office/drawing/2014/main" val="184521764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581436191"/>
                    </a:ext>
                  </a:extLst>
                </a:gridCol>
              </a:tblGrid>
              <a:tr h="4230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Field/plot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Farm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Household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Landscape or Administrative Unit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Measurement method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8706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Yield (partitioned by species and tissue type) and residues (total = NPP)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kg biomass (yield, fodder, residue, weeds) / ha / season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1,2,3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kg tree product (fruit, wood, fodder) / area under crown (or trees per ha) 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kg (yield, fodder, residue) / ha / season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1,2,3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Farmer perceptions and ratings of technology yield performance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Net Primary Productivity (above ground)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Agricultural survey (recall)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Yield measurements 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Crop models (point models)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Remote sensing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Farmer participatory trials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4956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Animal productivity considering land area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Animal production by product (milk yield, weight gain, meat, manure, reproduction rate)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Animal production by product (milk yield, weight gain, meat, manure) / ha grazing and fodder land used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Animal product/farm/year 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Net commercial off-take relative to the total grazing and fodder production area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Agricultural survey (recall)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Production measurements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178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719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722" y="0"/>
            <a:ext cx="10515600" cy="736979"/>
          </a:xfrm>
        </p:spPr>
        <p:txBody>
          <a:bodyPr/>
          <a:lstStyle/>
          <a:p>
            <a:r>
              <a:rPr lang="en-US" dirty="0"/>
              <a:t>Environment domain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701722" y="736979"/>
          <a:ext cx="10515600" cy="483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03804442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79110958"/>
                    </a:ext>
                  </a:extLst>
                </a:gridCol>
                <a:gridCol w="1265830">
                  <a:extLst>
                    <a:ext uri="{9D8B030D-6E8A-4147-A177-3AD203B41FA5}">
                      <a16:colId xmlns:a16="http://schemas.microsoft.com/office/drawing/2014/main" val="3996960801"/>
                    </a:ext>
                  </a:extLst>
                </a:gridCol>
                <a:gridCol w="1473958">
                  <a:extLst>
                    <a:ext uri="{9D8B030D-6E8A-4147-A177-3AD203B41FA5}">
                      <a16:colId xmlns:a16="http://schemas.microsoft.com/office/drawing/2014/main" val="791655220"/>
                    </a:ext>
                  </a:extLst>
                </a:gridCol>
                <a:gridCol w="2518012">
                  <a:extLst>
                    <a:ext uri="{9D8B030D-6E8A-4147-A177-3AD203B41FA5}">
                      <a16:colId xmlns:a16="http://schemas.microsoft.com/office/drawing/2014/main" val="184521764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581436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Field/plot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Farm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Household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Landscape or Administrative Unit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Measurement method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8706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Nutrient Partial Balance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kg N,P, and K inputs (fertilizer, manure, etc.) less kg N, P, and K in total biomass removed (harvest, grazing) per hectare per year</a:t>
                      </a: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kg N,P, and K inputs (fertilizer, manure, etc.) – kg N, P, and K in total biomass removed (harvest, grazing) per hectare per year</a:t>
                      </a:r>
                      <a:r>
                        <a:rPr lang="en-US" sz="2000" b="1" baseline="30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Agricultural survey for inputs and outputs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Lookup tables to estimate nutrients in harvest and organic inputs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4956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GHG Emissions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equivalents per hectare (also broken down by CO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CH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and N</a:t>
                      </a:r>
                      <a:r>
                        <a:rPr lang="en-US" sz="1800" b="1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O)</a:t>
                      </a: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="1" baseline="-25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equivalents per hectare (also broken down by CO</a:t>
                      </a:r>
                      <a:r>
                        <a:rPr lang="en-US" sz="1800" b="1" baseline="-25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CH</a:t>
                      </a:r>
                      <a:r>
                        <a:rPr lang="en-US" sz="1800" b="1" baseline="-25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and N</a:t>
                      </a:r>
                      <a:r>
                        <a:rPr lang="en-US" sz="1800" b="1" baseline="-25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O)</a:t>
                      </a:r>
                      <a:r>
                        <a:rPr lang="en-US" sz="1800" b="1" baseline="30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Lookup tables for each activity or input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178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32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approach – evaluate legume systems across all five domains of 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60564"/>
            <a:ext cx="10515600" cy="45938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Systems compared:</a:t>
            </a:r>
          </a:p>
          <a:p>
            <a:r>
              <a:rPr lang="en-US" dirty="0"/>
              <a:t>Mz0 – Continuous sole maize – no fertilizer</a:t>
            </a:r>
          </a:p>
          <a:p>
            <a:r>
              <a:rPr lang="en-US" dirty="0" err="1"/>
              <a:t>MzNPK</a:t>
            </a:r>
            <a:r>
              <a:rPr lang="en-US" dirty="0"/>
              <a:t> – Continuous sole maize with 69 kg N/ha fertilizer</a:t>
            </a:r>
          </a:p>
          <a:p>
            <a:r>
              <a:rPr lang="en-US" dirty="0" err="1"/>
              <a:t>PpMz</a:t>
            </a:r>
            <a:r>
              <a:rPr lang="en-US" dirty="0"/>
              <a:t> – Maize-Pigeonpea intercrop with 35 kg N/ha fertilizer</a:t>
            </a:r>
          </a:p>
          <a:p>
            <a:r>
              <a:rPr lang="en-US" dirty="0" err="1"/>
              <a:t>GnPp-Mz</a:t>
            </a:r>
            <a:r>
              <a:rPr lang="en-US" dirty="0"/>
              <a:t> – Groundnut-Pigeonpea intercrop rotated with maize (35 kg N/ha fertilizer in maize phase)</a:t>
            </a:r>
          </a:p>
          <a:p>
            <a:pPr marL="0" indent="0">
              <a:buNone/>
            </a:pPr>
            <a:r>
              <a:rPr lang="en-US" u="sng" dirty="0"/>
              <a:t>Data sources:</a:t>
            </a:r>
          </a:p>
          <a:p>
            <a:pPr marL="514350" indent="-514350">
              <a:buAutoNum type="arabicParenR"/>
            </a:pPr>
            <a:r>
              <a:rPr lang="en-US" dirty="0"/>
              <a:t>Mother trials – yield and biomass (2-3 seasons)</a:t>
            </a:r>
          </a:p>
          <a:p>
            <a:pPr marL="514350" indent="-514350">
              <a:buAutoNum type="arabicParenR"/>
            </a:pPr>
            <a:r>
              <a:rPr lang="en-US" dirty="0"/>
              <a:t>APSIM modeling results – yield variability, long-term soil changes</a:t>
            </a:r>
          </a:p>
          <a:p>
            <a:pPr marL="514350" indent="-514350">
              <a:buAutoNum type="arabicParenR"/>
            </a:pPr>
            <a:r>
              <a:rPr lang="en-US" dirty="0"/>
              <a:t>Survey data (baseline for prices + </a:t>
            </a:r>
            <a:r>
              <a:rPr lang="en-US" dirty="0" err="1"/>
              <a:t>hh</a:t>
            </a:r>
            <a:r>
              <a:rPr lang="en-US" dirty="0"/>
              <a:t> composition; baby trials survey for pairwise ranking of technologies</a:t>
            </a:r>
          </a:p>
          <a:p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148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835" y="1047910"/>
            <a:ext cx="5317100" cy="52544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0531"/>
            <a:ext cx="2819400" cy="4351338"/>
          </a:xfrm>
        </p:spPr>
        <p:txBody>
          <a:bodyPr>
            <a:normAutofit/>
          </a:bodyPr>
          <a:lstStyle/>
          <a:p>
            <a:r>
              <a:rPr lang="en-US" dirty="0"/>
              <a:t>Legume systems improve soil</a:t>
            </a:r>
          </a:p>
          <a:p>
            <a:r>
              <a:rPr lang="en-US" dirty="0"/>
              <a:t>Competitive for maize and profits</a:t>
            </a:r>
          </a:p>
          <a:p>
            <a:r>
              <a:rPr lang="en-US" dirty="0"/>
              <a:t>Improved nutrition</a:t>
            </a:r>
          </a:p>
          <a:p>
            <a:r>
              <a:rPr lang="en-US" dirty="0"/>
              <a:t>High female ranking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056764"/>
              </p:ext>
            </p:extLst>
          </p:nvPr>
        </p:nvGraphicFramePr>
        <p:xfrm>
          <a:off x="2954874" y="-177067"/>
          <a:ext cx="10451636" cy="704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7535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16455" y="15116"/>
            <a:ext cx="8975545" cy="61618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55435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Data gaps related to social conflict over residue grazing and labor</a:t>
            </a:r>
          </a:p>
          <a:p>
            <a:r>
              <a:rPr lang="en-US" dirty="0"/>
              <a:t>Complex gender effects from intensifying legume production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7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657</Words>
  <Application>Microsoft Office PowerPoint</Application>
  <PresentationFormat>Widescreen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Times New Roman</vt:lpstr>
      <vt:lpstr>Office Theme</vt:lpstr>
      <vt:lpstr>Sustainable intensification indicators’ role in feeding the future: experiences from Malawi</vt:lpstr>
      <vt:lpstr>What is sustainability?</vt:lpstr>
      <vt:lpstr>What is sustainable intensification?</vt:lpstr>
      <vt:lpstr>Introduction</vt:lpstr>
      <vt:lpstr>Productivity domain</vt:lpstr>
      <vt:lpstr>Environment domain</vt:lpstr>
      <vt:lpstr>Research approach – evaluate legume systems across all five domains of SI</vt:lpstr>
      <vt:lpstr>Results</vt:lpstr>
      <vt:lpstr>Discussion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Grabowski</dc:creator>
  <cp:lastModifiedBy>Philip Grabowski</cp:lastModifiedBy>
  <cp:revision>14</cp:revision>
  <dcterms:created xsi:type="dcterms:W3CDTF">2016-06-24T15:40:31Z</dcterms:created>
  <dcterms:modified xsi:type="dcterms:W3CDTF">2016-07-01T03:52:59Z</dcterms:modified>
</cp:coreProperties>
</file>